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b25e7137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b25e7137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b2e17a81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b2e17a8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b2e17a81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b2e17a81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b2e17a81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b2e17a81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b25e7137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b25e7137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b25e7137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b25e7137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b25e71376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b25e7137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b25e7137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b25e7137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b2e17a81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b2e17a81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b25e7137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b25e7137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b2e17a815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b2e17a815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b3c5c29f5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b3c5c29f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32.png"/><Relationship Id="rId7" Type="http://schemas.openxmlformats.org/officeDocument/2006/relationships/image" Target="../media/image4.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hyperlink" Target="https://opencritic.com/critic/1367/tom-hoggins" TargetMode="External"/><Relationship Id="rId6" Type="http://schemas.openxmlformats.org/officeDocument/2006/relationships/hyperlink" Target="https://opencritic.com/outlet/28/telegraph" TargetMode="External"/><Relationship Id="rId7" Type="http://schemas.openxmlformats.org/officeDocument/2006/relationships/image" Target="../media/image3.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1192800" y="367400"/>
            <a:ext cx="6757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Recomendaciones de Videojuegos: Comparación de Modelos</a:t>
            </a:r>
            <a:endParaRPr sz="2100"/>
          </a:p>
        </p:txBody>
      </p:sp>
      <p:sp>
        <p:nvSpPr>
          <p:cNvPr id="87" name="Google Shape;87;p13"/>
          <p:cNvSpPr txBox="1"/>
          <p:nvPr>
            <p:ph idx="1" type="subTitle"/>
          </p:nvPr>
        </p:nvSpPr>
        <p:spPr>
          <a:xfrm>
            <a:off x="301475" y="2041800"/>
            <a:ext cx="3270300" cy="166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Grupo 15</a:t>
            </a:r>
            <a:endParaRPr/>
          </a:p>
          <a:p>
            <a:pPr indent="0" lvl="0" marL="0" rtl="0" algn="l">
              <a:spcBef>
                <a:spcPts val="0"/>
              </a:spcBef>
              <a:spcAft>
                <a:spcPts val="0"/>
              </a:spcAft>
              <a:buNone/>
            </a:pPr>
            <a:r>
              <a:rPr lang="es"/>
              <a:t>Integrantes:</a:t>
            </a:r>
            <a:endParaRPr/>
          </a:p>
          <a:p>
            <a:pPr indent="-330200" lvl="0" marL="457200" rtl="0" algn="l">
              <a:spcBef>
                <a:spcPts val="0"/>
              </a:spcBef>
              <a:spcAft>
                <a:spcPts val="0"/>
              </a:spcAft>
              <a:buSzPts val="1600"/>
              <a:buChar char="●"/>
            </a:pPr>
            <a:r>
              <a:rPr lang="es"/>
              <a:t>Manuel Horn</a:t>
            </a:r>
            <a:endParaRPr/>
          </a:p>
          <a:p>
            <a:pPr indent="-330200" lvl="0" marL="457200" rtl="0" algn="l">
              <a:spcBef>
                <a:spcPts val="0"/>
              </a:spcBef>
              <a:spcAft>
                <a:spcPts val="0"/>
              </a:spcAft>
              <a:buSzPts val="1600"/>
              <a:buChar char="●"/>
            </a:pPr>
            <a:r>
              <a:rPr lang="es"/>
              <a:t>Martín Acuña</a:t>
            </a:r>
            <a:endParaRPr/>
          </a:p>
          <a:p>
            <a:pPr indent="-330200" lvl="0" marL="457200" rtl="0" algn="l">
              <a:spcBef>
                <a:spcPts val="0"/>
              </a:spcBef>
              <a:spcAft>
                <a:spcPts val="0"/>
              </a:spcAft>
              <a:buSzPts val="1600"/>
              <a:buChar char="●"/>
            </a:pPr>
            <a:r>
              <a:rPr lang="es"/>
              <a:t>Facundo Solar</a:t>
            </a:r>
            <a:endParaRPr/>
          </a:p>
          <a:p>
            <a:pPr indent="-330200" lvl="0" marL="457200" rtl="0" algn="l">
              <a:spcBef>
                <a:spcPts val="0"/>
              </a:spcBef>
              <a:spcAft>
                <a:spcPts val="0"/>
              </a:spcAft>
              <a:buSzPts val="1600"/>
              <a:buChar char="●"/>
            </a:pPr>
            <a:r>
              <a:rPr lang="es"/>
              <a:t>Ignacio Rodriguez Sañudo</a:t>
            </a:r>
            <a:endParaRPr/>
          </a:p>
        </p:txBody>
      </p:sp>
      <p:pic>
        <p:nvPicPr>
          <p:cNvPr id="88" name="Google Shape;88;p13"/>
          <p:cNvPicPr preferRelativeResize="0"/>
          <p:nvPr/>
        </p:nvPicPr>
        <p:blipFill>
          <a:blip r:embed="rId3">
            <a:alphaModFix/>
          </a:blip>
          <a:stretch>
            <a:fillRect/>
          </a:stretch>
        </p:blipFill>
        <p:spPr>
          <a:xfrm>
            <a:off x="301475" y="3845600"/>
            <a:ext cx="890433" cy="1187250"/>
          </a:xfrm>
          <a:prstGeom prst="rect">
            <a:avLst/>
          </a:prstGeom>
          <a:noFill/>
          <a:ln>
            <a:noFill/>
          </a:ln>
        </p:spPr>
      </p:pic>
      <p:sp>
        <p:nvSpPr>
          <p:cNvPr id="89" name="Google Shape;89;p13"/>
          <p:cNvSpPr txBox="1"/>
          <p:nvPr/>
        </p:nvSpPr>
        <p:spPr>
          <a:xfrm>
            <a:off x="301475" y="1610700"/>
            <a:ext cx="29595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s">
                <a:latin typeface="Lato"/>
                <a:ea typeface="Lato"/>
                <a:cs typeface="Lato"/>
                <a:sym typeface="Lato"/>
              </a:rPr>
              <a:t>Laboratorio de Datos 1C2022</a:t>
            </a:r>
            <a:endParaRPr>
              <a:latin typeface="Lato"/>
              <a:ea typeface="Lato"/>
              <a:cs typeface="Lato"/>
              <a:sym typeface="Lato"/>
            </a:endParaRPr>
          </a:p>
        </p:txBody>
      </p:sp>
      <p:pic>
        <p:nvPicPr>
          <p:cNvPr id="90" name="Google Shape;90;p13"/>
          <p:cNvPicPr preferRelativeResize="0"/>
          <p:nvPr/>
        </p:nvPicPr>
        <p:blipFill>
          <a:blip r:embed="rId4">
            <a:alphaModFix/>
          </a:blip>
          <a:stretch>
            <a:fillRect/>
          </a:stretch>
        </p:blipFill>
        <p:spPr>
          <a:xfrm>
            <a:off x="4271625" y="1610700"/>
            <a:ext cx="3225300" cy="245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122375" y="509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Sentiment Analysis</a:t>
            </a:r>
            <a:endParaRPr/>
          </a:p>
        </p:txBody>
      </p:sp>
      <p:sp>
        <p:nvSpPr>
          <p:cNvPr id="185" name="Google Shape;185;p22"/>
          <p:cNvSpPr txBox="1"/>
          <p:nvPr>
            <p:ph idx="1" type="body"/>
          </p:nvPr>
        </p:nvSpPr>
        <p:spPr>
          <a:xfrm>
            <a:off x="4644675" y="603000"/>
            <a:ext cx="4166400" cy="67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TOP JUEGOS POR EMOCIÓN</a:t>
            </a:r>
            <a:endParaRPr sz="1700"/>
          </a:p>
        </p:txBody>
      </p:sp>
      <p:sp>
        <p:nvSpPr>
          <p:cNvPr id="186" name="Google Shape;186;p22"/>
          <p:cNvSpPr txBox="1"/>
          <p:nvPr/>
        </p:nvSpPr>
        <p:spPr>
          <a:xfrm>
            <a:off x="1037150" y="1275600"/>
            <a:ext cx="8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FF00"/>
                </a:solidFill>
                <a:latin typeface="Roboto"/>
                <a:ea typeface="Roboto"/>
                <a:cs typeface="Roboto"/>
                <a:sym typeface="Roboto"/>
              </a:rPr>
              <a:t>Alegría</a:t>
            </a:r>
            <a:endParaRPr>
              <a:solidFill>
                <a:srgbClr val="00FF00"/>
              </a:solidFill>
              <a:latin typeface="Roboto"/>
              <a:ea typeface="Roboto"/>
              <a:cs typeface="Roboto"/>
              <a:sym typeface="Roboto"/>
            </a:endParaRPr>
          </a:p>
        </p:txBody>
      </p:sp>
      <p:sp>
        <p:nvSpPr>
          <p:cNvPr id="187" name="Google Shape;187;p22"/>
          <p:cNvSpPr txBox="1"/>
          <p:nvPr/>
        </p:nvSpPr>
        <p:spPr>
          <a:xfrm>
            <a:off x="1083175" y="3034613"/>
            <a:ext cx="21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1C232"/>
                </a:solidFill>
                <a:latin typeface="Roboto"/>
                <a:ea typeface="Roboto"/>
                <a:cs typeface="Roboto"/>
                <a:sym typeface="Roboto"/>
              </a:rPr>
              <a:t>Miedo</a:t>
            </a:r>
            <a:endParaRPr>
              <a:solidFill>
                <a:srgbClr val="F1C232"/>
              </a:solidFill>
              <a:latin typeface="Roboto"/>
              <a:ea typeface="Roboto"/>
              <a:cs typeface="Roboto"/>
              <a:sym typeface="Roboto"/>
            </a:endParaRPr>
          </a:p>
        </p:txBody>
      </p:sp>
      <p:sp>
        <p:nvSpPr>
          <p:cNvPr id="188" name="Google Shape;188;p22"/>
          <p:cNvSpPr txBox="1"/>
          <p:nvPr/>
        </p:nvSpPr>
        <p:spPr>
          <a:xfrm>
            <a:off x="5879425" y="3034625"/>
            <a:ext cx="21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Roboto"/>
                <a:ea typeface="Roboto"/>
                <a:cs typeface="Roboto"/>
                <a:sym typeface="Roboto"/>
              </a:rPr>
              <a:t>Enojo</a:t>
            </a:r>
            <a:endParaRPr>
              <a:solidFill>
                <a:srgbClr val="FF0000"/>
              </a:solidFill>
              <a:latin typeface="Roboto"/>
              <a:ea typeface="Roboto"/>
              <a:cs typeface="Roboto"/>
              <a:sym typeface="Roboto"/>
            </a:endParaRPr>
          </a:p>
        </p:txBody>
      </p:sp>
      <p:sp>
        <p:nvSpPr>
          <p:cNvPr id="189" name="Google Shape;189;p22"/>
          <p:cNvSpPr txBox="1"/>
          <p:nvPr/>
        </p:nvSpPr>
        <p:spPr>
          <a:xfrm>
            <a:off x="5829275" y="1219150"/>
            <a:ext cx="21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1155CC"/>
                </a:solidFill>
                <a:latin typeface="Roboto"/>
                <a:ea typeface="Roboto"/>
                <a:cs typeface="Roboto"/>
                <a:sym typeface="Roboto"/>
              </a:rPr>
              <a:t>Disgusto</a:t>
            </a:r>
            <a:endParaRPr>
              <a:solidFill>
                <a:srgbClr val="1155CC"/>
              </a:solidFill>
              <a:latin typeface="Roboto"/>
              <a:ea typeface="Roboto"/>
              <a:cs typeface="Roboto"/>
              <a:sym typeface="Roboto"/>
            </a:endParaRPr>
          </a:p>
        </p:txBody>
      </p:sp>
      <p:pic>
        <p:nvPicPr>
          <p:cNvPr id="190" name="Google Shape;190;p22"/>
          <p:cNvPicPr preferRelativeResize="0"/>
          <p:nvPr/>
        </p:nvPicPr>
        <p:blipFill rotWithShape="1">
          <a:blip r:embed="rId3">
            <a:alphaModFix/>
          </a:blip>
          <a:srcRect b="45409" l="11522" r="75642" t="46767"/>
          <a:stretch/>
        </p:blipFill>
        <p:spPr>
          <a:xfrm>
            <a:off x="311725" y="1675801"/>
            <a:ext cx="2306746" cy="799300"/>
          </a:xfrm>
          <a:prstGeom prst="rect">
            <a:avLst/>
          </a:prstGeom>
          <a:noFill/>
          <a:ln>
            <a:noFill/>
          </a:ln>
        </p:spPr>
      </p:pic>
      <p:pic>
        <p:nvPicPr>
          <p:cNvPr id="191" name="Google Shape;191;p22"/>
          <p:cNvPicPr preferRelativeResize="0"/>
          <p:nvPr/>
        </p:nvPicPr>
        <p:blipFill rotWithShape="1">
          <a:blip r:embed="rId4">
            <a:alphaModFix/>
          </a:blip>
          <a:srcRect b="34681" l="11547" r="72381" t="57538"/>
          <a:stretch/>
        </p:blipFill>
        <p:spPr>
          <a:xfrm>
            <a:off x="311728" y="3459625"/>
            <a:ext cx="2935051" cy="799308"/>
          </a:xfrm>
          <a:prstGeom prst="rect">
            <a:avLst/>
          </a:prstGeom>
          <a:noFill/>
          <a:ln>
            <a:noFill/>
          </a:ln>
        </p:spPr>
      </p:pic>
      <p:pic>
        <p:nvPicPr>
          <p:cNvPr id="192" name="Google Shape;192;p22"/>
          <p:cNvPicPr preferRelativeResize="0"/>
          <p:nvPr/>
        </p:nvPicPr>
        <p:blipFill rotWithShape="1">
          <a:blip r:embed="rId5">
            <a:alphaModFix/>
          </a:blip>
          <a:srcRect b="35580" l="11669" r="69022" t="56638"/>
          <a:stretch/>
        </p:blipFill>
        <p:spPr>
          <a:xfrm>
            <a:off x="4685500" y="3484425"/>
            <a:ext cx="3307387" cy="749701"/>
          </a:xfrm>
          <a:prstGeom prst="rect">
            <a:avLst/>
          </a:prstGeom>
          <a:noFill/>
          <a:ln>
            <a:noFill/>
          </a:ln>
        </p:spPr>
      </p:pic>
      <p:pic>
        <p:nvPicPr>
          <p:cNvPr id="193" name="Google Shape;193;p22"/>
          <p:cNvPicPr preferRelativeResize="0"/>
          <p:nvPr/>
        </p:nvPicPr>
        <p:blipFill rotWithShape="1">
          <a:blip r:embed="rId6">
            <a:alphaModFix/>
          </a:blip>
          <a:srcRect b="47223" l="11356" r="74708" t="44548"/>
          <a:stretch/>
        </p:blipFill>
        <p:spPr>
          <a:xfrm>
            <a:off x="4965963" y="1619362"/>
            <a:ext cx="2746450" cy="912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658025" y="573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Idea para </a:t>
            </a:r>
            <a:r>
              <a:rPr lang="es"/>
              <a:t>agregar</a:t>
            </a:r>
            <a:r>
              <a:rPr lang="es"/>
              <a:t> diversidad a las recomendaciones</a:t>
            </a:r>
            <a:endParaRPr/>
          </a:p>
        </p:txBody>
      </p:sp>
      <p:sp>
        <p:nvSpPr>
          <p:cNvPr id="199" name="Google Shape;199;p23"/>
          <p:cNvSpPr txBox="1"/>
          <p:nvPr>
            <p:ph idx="1" type="body"/>
          </p:nvPr>
        </p:nvSpPr>
        <p:spPr>
          <a:xfrm>
            <a:off x="727650" y="13032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500"/>
              <a:t>Usar el sentiment analysis que obtuvimos como medida de similaridad con Nearest Neighbors.</a:t>
            </a:r>
            <a:endParaRPr sz="3100">
              <a:solidFill>
                <a:schemeClr val="dk2"/>
              </a:solidFill>
              <a:highlight>
                <a:schemeClr val="lt1"/>
              </a:highlight>
              <a:latin typeface="Arial"/>
              <a:ea typeface="Arial"/>
              <a:cs typeface="Arial"/>
              <a:sym typeface="Arial"/>
            </a:endParaRPr>
          </a:p>
        </p:txBody>
      </p:sp>
      <p:sp>
        <p:nvSpPr>
          <p:cNvPr id="200" name="Google Shape;200;p23"/>
          <p:cNvSpPr txBox="1"/>
          <p:nvPr>
            <p:ph type="title"/>
          </p:nvPr>
        </p:nvSpPr>
        <p:spPr>
          <a:xfrm>
            <a:off x="605175" y="1941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1940"/>
              <a:t>"Everything in this game is dark  and scary. I remember playing this as a kid and being terrified"</a:t>
            </a:r>
            <a:endParaRPr sz="1940"/>
          </a:p>
        </p:txBody>
      </p:sp>
      <p:pic>
        <p:nvPicPr>
          <p:cNvPr id="201" name="Google Shape;201;p23"/>
          <p:cNvPicPr preferRelativeResize="0"/>
          <p:nvPr/>
        </p:nvPicPr>
        <p:blipFill>
          <a:blip r:embed="rId3">
            <a:alphaModFix/>
          </a:blip>
          <a:stretch>
            <a:fillRect/>
          </a:stretch>
        </p:blipFill>
        <p:spPr>
          <a:xfrm>
            <a:off x="1637725" y="2723025"/>
            <a:ext cx="4578727" cy="226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4"/>
          <p:cNvPicPr preferRelativeResize="0"/>
          <p:nvPr/>
        </p:nvPicPr>
        <p:blipFill rotWithShape="1">
          <a:blip r:embed="rId3">
            <a:alphaModFix/>
          </a:blip>
          <a:srcRect b="28577" l="6644" r="73761" t="55162"/>
          <a:stretch/>
        </p:blipFill>
        <p:spPr>
          <a:xfrm>
            <a:off x="591225" y="2043126"/>
            <a:ext cx="2398200" cy="1123208"/>
          </a:xfrm>
          <a:prstGeom prst="rect">
            <a:avLst/>
          </a:prstGeom>
          <a:noFill/>
          <a:ln>
            <a:noFill/>
          </a:ln>
        </p:spPr>
      </p:pic>
      <p:sp>
        <p:nvSpPr>
          <p:cNvPr id="207" name="Google Shape;207;p24"/>
          <p:cNvSpPr txBox="1"/>
          <p:nvPr/>
        </p:nvSpPr>
        <p:spPr>
          <a:xfrm>
            <a:off x="591225" y="1510400"/>
            <a:ext cx="23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Lato"/>
                <a:ea typeface="Lato"/>
                <a:cs typeface="Lato"/>
                <a:sym typeface="Lato"/>
              </a:rPr>
              <a:t>Recomendaciones con LSA</a:t>
            </a:r>
            <a:endParaRPr>
              <a:solidFill>
                <a:srgbClr val="FF0000"/>
              </a:solidFill>
              <a:latin typeface="Lato"/>
              <a:ea typeface="Lato"/>
              <a:cs typeface="Lato"/>
              <a:sym typeface="Lato"/>
            </a:endParaRPr>
          </a:p>
        </p:txBody>
      </p:sp>
      <p:pic>
        <p:nvPicPr>
          <p:cNvPr id="208" name="Google Shape;208;p24"/>
          <p:cNvPicPr preferRelativeResize="0"/>
          <p:nvPr/>
        </p:nvPicPr>
        <p:blipFill rotWithShape="1">
          <a:blip r:embed="rId4">
            <a:alphaModFix/>
          </a:blip>
          <a:srcRect b="26474" l="6828" r="73631" t="57460"/>
          <a:stretch/>
        </p:blipFill>
        <p:spPr>
          <a:xfrm>
            <a:off x="4755675" y="1181876"/>
            <a:ext cx="2541149" cy="1175251"/>
          </a:xfrm>
          <a:prstGeom prst="rect">
            <a:avLst/>
          </a:prstGeom>
          <a:noFill/>
          <a:ln>
            <a:noFill/>
          </a:ln>
        </p:spPr>
      </p:pic>
      <p:sp>
        <p:nvSpPr>
          <p:cNvPr id="209" name="Google Shape;209;p24"/>
          <p:cNvSpPr txBox="1"/>
          <p:nvPr/>
        </p:nvSpPr>
        <p:spPr>
          <a:xfrm>
            <a:off x="5102650" y="653150"/>
            <a:ext cx="23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FF"/>
                </a:solidFill>
                <a:latin typeface="Lato"/>
                <a:ea typeface="Lato"/>
                <a:cs typeface="Lato"/>
                <a:sym typeface="Lato"/>
              </a:rPr>
              <a:t>Emociones + Tópicos</a:t>
            </a:r>
            <a:endParaRPr>
              <a:solidFill>
                <a:srgbClr val="0000FF"/>
              </a:solidFill>
              <a:latin typeface="Lato"/>
              <a:ea typeface="Lato"/>
              <a:cs typeface="Lato"/>
              <a:sym typeface="Lato"/>
            </a:endParaRPr>
          </a:p>
        </p:txBody>
      </p:sp>
      <p:cxnSp>
        <p:nvCxnSpPr>
          <p:cNvPr id="210" name="Google Shape;210;p24"/>
          <p:cNvCxnSpPr>
            <a:stCxn id="208" idx="2"/>
          </p:cNvCxnSpPr>
          <p:nvPr/>
        </p:nvCxnSpPr>
        <p:spPr>
          <a:xfrm flipH="1">
            <a:off x="4704749" y="2357127"/>
            <a:ext cx="1321500" cy="990300"/>
          </a:xfrm>
          <a:prstGeom prst="straightConnector1">
            <a:avLst/>
          </a:prstGeom>
          <a:noFill/>
          <a:ln cap="flat" cmpd="sng" w="28575">
            <a:solidFill>
              <a:schemeClr val="dk1"/>
            </a:solidFill>
            <a:prstDash val="solid"/>
            <a:round/>
            <a:headEnd len="med" w="med" type="none"/>
            <a:tailEnd len="med" w="med" type="none"/>
          </a:ln>
        </p:spPr>
      </p:cxnSp>
      <p:cxnSp>
        <p:nvCxnSpPr>
          <p:cNvPr id="211" name="Google Shape;211;p24"/>
          <p:cNvCxnSpPr/>
          <p:nvPr/>
        </p:nvCxnSpPr>
        <p:spPr>
          <a:xfrm>
            <a:off x="6026249" y="2357127"/>
            <a:ext cx="1474200" cy="1000500"/>
          </a:xfrm>
          <a:prstGeom prst="straightConnector1">
            <a:avLst/>
          </a:prstGeom>
          <a:noFill/>
          <a:ln cap="flat" cmpd="sng" w="28575">
            <a:solidFill>
              <a:schemeClr val="dk1"/>
            </a:solidFill>
            <a:prstDash val="solid"/>
            <a:round/>
            <a:headEnd len="med" w="med" type="none"/>
            <a:tailEnd len="med" w="med" type="none"/>
          </a:ln>
        </p:spPr>
      </p:cxnSp>
      <p:pic>
        <p:nvPicPr>
          <p:cNvPr id="212" name="Google Shape;212;p24"/>
          <p:cNvPicPr preferRelativeResize="0"/>
          <p:nvPr/>
        </p:nvPicPr>
        <p:blipFill rotWithShape="1">
          <a:blip r:embed="rId5">
            <a:alphaModFix/>
          </a:blip>
          <a:srcRect b="29005" l="8356" r="71986" t="57320"/>
          <a:stretch/>
        </p:blipFill>
        <p:spPr>
          <a:xfrm>
            <a:off x="2408475" y="3357625"/>
            <a:ext cx="3090425" cy="1205600"/>
          </a:xfrm>
          <a:prstGeom prst="rect">
            <a:avLst/>
          </a:prstGeom>
          <a:noFill/>
          <a:ln>
            <a:noFill/>
          </a:ln>
        </p:spPr>
      </p:pic>
      <p:pic>
        <p:nvPicPr>
          <p:cNvPr id="213" name="Google Shape;213;p24"/>
          <p:cNvPicPr preferRelativeResize="0"/>
          <p:nvPr/>
        </p:nvPicPr>
        <p:blipFill rotWithShape="1">
          <a:blip r:embed="rId6">
            <a:alphaModFix/>
          </a:blip>
          <a:srcRect b="34103" l="7309" r="76014" t="52411"/>
          <a:stretch/>
        </p:blipFill>
        <p:spPr>
          <a:xfrm>
            <a:off x="5806150" y="3357625"/>
            <a:ext cx="2644005" cy="1205600"/>
          </a:xfrm>
          <a:prstGeom prst="rect">
            <a:avLst/>
          </a:prstGeom>
          <a:noFill/>
          <a:ln>
            <a:noFill/>
          </a:ln>
        </p:spPr>
      </p:pic>
      <p:sp>
        <p:nvSpPr>
          <p:cNvPr id="214" name="Google Shape;214;p24"/>
          <p:cNvSpPr txBox="1"/>
          <p:nvPr/>
        </p:nvSpPr>
        <p:spPr>
          <a:xfrm>
            <a:off x="5725225" y="2700200"/>
            <a:ext cx="7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Lato"/>
                <a:ea typeface="Lato"/>
                <a:cs typeface="Lato"/>
                <a:sym typeface="Lato"/>
              </a:rPr>
              <a:t>LSA</a:t>
            </a:r>
            <a:endParaRPr>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729450" y="1318650"/>
            <a:ext cx="3730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Gracias por su atención</a:t>
            </a:r>
            <a:endParaRPr/>
          </a:p>
          <a:p>
            <a:pPr indent="0" lvl="0" marL="0" rtl="0" algn="l">
              <a:spcBef>
                <a:spcPts val="0"/>
              </a:spcBef>
              <a:spcAft>
                <a:spcPts val="0"/>
              </a:spcAft>
              <a:buNone/>
            </a:pPr>
            <a:r>
              <a:t/>
            </a:r>
            <a:endParaRPr/>
          </a:p>
        </p:txBody>
      </p:sp>
      <p:sp>
        <p:nvSpPr>
          <p:cNvPr id="220" name="Google Shape;220;p25"/>
          <p:cNvSpPr txBox="1"/>
          <p:nvPr>
            <p:ph idx="1" type="body"/>
          </p:nvPr>
        </p:nvSpPr>
        <p:spPr>
          <a:xfrm>
            <a:off x="781250" y="2071475"/>
            <a:ext cx="3962700" cy="253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¿Preguntas</a:t>
            </a:r>
            <a:r>
              <a:rPr lang="es"/>
              <a:t>?</a:t>
            </a:r>
            <a:endParaRPr/>
          </a:p>
        </p:txBody>
      </p:sp>
      <p:pic>
        <p:nvPicPr>
          <p:cNvPr id="221" name="Google Shape;221;p25"/>
          <p:cNvPicPr preferRelativeResize="0"/>
          <p:nvPr/>
        </p:nvPicPr>
        <p:blipFill>
          <a:blip r:embed="rId3">
            <a:alphaModFix/>
          </a:blip>
          <a:stretch>
            <a:fillRect/>
          </a:stretch>
        </p:blipFill>
        <p:spPr>
          <a:xfrm>
            <a:off x="6687275" y="932475"/>
            <a:ext cx="2082800" cy="3818798"/>
          </a:xfrm>
          <a:prstGeom prst="rect">
            <a:avLst/>
          </a:prstGeom>
          <a:noFill/>
          <a:ln>
            <a:noFill/>
          </a:ln>
        </p:spPr>
      </p:pic>
      <p:pic>
        <p:nvPicPr>
          <p:cNvPr id="222" name="Google Shape;222;p25"/>
          <p:cNvPicPr preferRelativeResize="0"/>
          <p:nvPr/>
        </p:nvPicPr>
        <p:blipFill>
          <a:blip r:embed="rId4">
            <a:alphaModFix/>
          </a:blip>
          <a:stretch>
            <a:fillRect/>
          </a:stretch>
        </p:blipFill>
        <p:spPr>
          <a:xfrm>
            <a:off x="3263225" y="2153925"/>
            <a:ext cx="2840849" cy="212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684300" y="573650"/>
            <a:ext cx="974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IDEA</a:t>
            </a:r>
            <a:endParaRPr/>
          </a:p>
        </p:txBody>
      </p:sp>
      <p:sp>
        <p:nvSpPr>
          <p:cNvPr id="96" name="Google Shape;96;p14"/>
          <p:cNvSpPr txBox="1"/>
          <p:nvPr>
            <p:ph idx="1" type="body"/>
          </p:nvPr>
        </p:nvSpPr>
        <p:spPr>
          <a:xfrm>
            <a:off x="1851425" y="907700"/>
            <a:ext cx="5826000" cy="115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2600">
                <a:solidFill>
                  <a:schemeClr val="accent3"/>
                </a:solidFill>
              </a:rPr>
              <a:t>Sistemas de recomendación basados en las reseñas de usuarios</a:t>
            </a:r>
            <a:endParaRPr b="1" sz="2600">
              <a:solidFill>
                <a:schemeClr val="accent3"/>
              </a:solidFill>
            </a:endParaRPr>
          </a:p>
        </p:txBody>
      </p:sp>
      <p:sp>
        <p:nvSpPr>
          <p:cNvPr id="97" name="Google Shape;97;p14"/>
          <p:cNvSpPr txBox="1"/>
          <p:nvPr/>
        </p:nvSpPr>
        <p:spPr>
          <a:xfrm>
            <a:off x="3418800" y="1173625"/>
            <a:ext cx="18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C343D"/>
              </a:solidFill>
              <a:latin typeface="Roboto"/>
              <a:ea typeface="Roboto"/>
              <a:cs typeface="Roboto"/>
              <a:sym typeface="Roboto"/>
            </a:endParaRPr>
          </a:p>
        </p:txBody>
      </p:sp>
      <p:sp>
        <p:nvSpPr>
          <p:cNvPr id="98" name="Google Shape;98;p14"/>
          <p:cNvSpPr txBox="1"/>
          <p:nvPr/>
        </p:nvSpPr>
        <p:spPr>
          <a:xfrm>
            <a:off x="503250" y="2035200"/>
            <a:ext cx="22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Preguntas disparadoras:</a:t>
            </a:r>
            <a:endParaRPr>
              <a:latin typeface="Lato"/>
              <a:ea typeface="Lato"/>
              <a:cs typeface="Lato"/>
              <a:sym typeface="Lato"/>
            </a:endParaRPr>
          </a:p>
        </p:txBody>
      </p:sp>
      <p:sp>
        <p:nvSpPr>
          <p:cNvPr id="99" name="Google Shape;99;p14"/>
          <p:cNvSpPr txBox="1"/>
          <p:nvPr/>
        </p:nvSpPr>
        <p:spPr>
          <a:xfrm>
            <a:off x="1347600" y="2523675"/>
            <a:ext cx="64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¿Nos</a:t>
            </a:r>
            <a:r>
              <a:rPr lang="es">
                <a:latin typeface="Lato"/>
                <a:ea typeface="Lato"/>
                <a:cs typeface="Lato"/>
                <a:sym typeface="Lato"/>
              </a:rPr>
              <a:t> </a:t>
            </a:r>
            <a:r>
              <a:rPr lang="es">
                <a:latin typeface="Lato"/>
                <a:ea typeface="Lato"/>
                <a:cs typeface="Lato"/>
                <a:sym typeface="Lato"/>
              </a:rPr>
              <a:t>servirá</a:t>
            </a:r>
            <a:r>
              <a:rPr lang="es">
                <a:latin typeface="Lato"/>
                <a:ea typeface="Lato"/>
                <a:cs typeface="Lato"/>
                <a:sym typeface="Lato"/>
              </a:rPr>
              <a:t> analizar reseñas para recomendarle el juego a un amigo?</a:t>
            </a:r>
            <a:endParaRPr>
              <a:latin typeface="Lato"/>
              <a:ea typeface="Lato"/>
              <a:cs typeface="Lato"/>
              <a:sym typeface="Lato"/>
            </a:endParaRPr>
          </a:p>
        </p:txBody>
      </p:sp>
      <p:sp>
        <p:nvSpPr>
          <p:cNvPr id="100" name="Google Shape;100;p14"/>
          <p:cNvSpPr txBox="1"/>
          <p:nvPr/>
        </p:nvSpPr>
        <p:spPr>
          <a:xfrm>
            <a:off x="1443150" y="3182300"/>
            <a:ext cx="623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¿Cuánta</a:t>
            </a:r>
            <a:r>
              <a:rPr lang="es">
                <a:latin typeface="Lato"/>
                <a:ea typeface="Lato"/>
                <a:cs typeface="Lato"/>
                <a:sym typeface="Lato"/>
              </a:rPr>
              <a:t> </a:t>
            </a:r>
            <a:r>
              <a:rPr lang="es">
                <a:latin typeface="Lato"/>
                <a:ea typeface="Lato"/>
                <a:cs typeface="Lato"/>
                <a:sym typeface="Lato"/>
              </a:rPr>
              <a:t>información</a:t>
            </a:r>
            <a:r>
              <a:rPr lang="es">
                <a:latin typeface="Lato"/>
                <a:ea typeface="Lato"/>
                <a:cs typeface="Lato"/>
                <a:sym typeface="Lato"/>
              </a:rPr>
              <a:t> me puede proveer analizar opiniones ajenas cuando busco elegir una </a:t>
            </a:r>
            <a:r>
              <a:rPr lang="es">
                <a:latin typeface="Lato"/>
                <a:ea typeface="Lato"/>
                <a:cs typeface="Lato"/>
                <a:sym typeface="Lato"/>
              </a:rPr>
              <a:t>recomendación</a:t>
            </a:r>
            <a:r>
              <a:rPr lang="es">
                <a:latin typeface="Lato"/>
                <a:ea typeface="Lato"/>
                <a:cs typeface="Lato"/>
                <a:sym typeface="Lato"/>
              </a:rPr>
              <a:t>?</a:t>
            </a:r>
            <a:endParaRPr>
              <a:latin typeface="Lato"/>
              <a:ea typeface="Lato"/>
              <a:cs typeface="Lato"/>
              <a:sym typeface="Lato"/>
            </a:endParaRPr>
          </a:p>
        </p:txBody>
      </p:sp>
      <p:sp>
        <p:nvSpPr>
          <p:cNvPr id="101" name="Google Shape;101;p14"/>
          <p:cNvSpPr txBox="1"/>
          <p:nvPr/>
        </p:nvSpPr>
        <p:spPr>
          <a:xfrm>
            <a:off x="1287150" y="4003800"/>
            <a:ext cx="639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¿Podemos construir un modelo que funcione ante nuevos comentarios fuera del dataset?</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5"/>
          <p:cNvSpPr txBox="1"/>
          <p:nvPr>
            <p:ph type="title"/>
          </p:nvPr>
        </p:nvSpPr>
        <p:spPr>
          <a:xfrm>
            <a:off x="189275" y="509050"/>
            <a:ext cx="29133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Sobre el Dataset</a:t>
            </a:r>
            <a:endParaRPr/>
          </a:p>
        </p:txBody>
      </p:sp>
      <p:pic>
        <p:nvPicPr>
          <p:cNvPr id="107" name="Google Shape;107;p15"/>
          <p:cNvPicPr preferRelativeResize="0"/>
          <p:nvPr/>
        </p:nvPicPr>
        <p:blipFill>
          <a:blip r:embed="rId3">
            <a:alphaModFix/>
          </a:blip>
          <a:stretch>
            <a:fillRect/>
          </a:stretch>
        </p:blipFill>
        <p:spPr>
          <a:xfrm>
            <a:off x="5101000" y="739583"/>
            <a:ext cx="1744093" cy="408775"/>
          </a:xfrm>
          <a:prstGeom prst="rect">
            <a:avLst/>
          </a:prstGeom>
          <a:noFill/>
          <a:ln>
            <a:noFill/>
          </a:ln>
        </p:spPr>
      </p:pic>
      <p:pic>
        <p:nvPicPr>
          <p:cNvPr id="108" name="Google Shape;108;p15"/>
          <p:cNvPicPr preferRelativeResize="0"/>
          <p:nvPr/>
        </p:nvPicPr>
        <p:blipFill>
          <a:blip r:embed="rId4">
            <a:alphaModFix/>
          </a:blip>
          <a:stretch>
            <a:fillRect/>
          </a:stretch>
        </p:blipFill>
        <p:spPr>
          <a:xfrm>
            <a:off x="7291106" y="682488"/>
            <a:ext cx="1352850" cy="522950"/>
          </a:xfrm>
          <a:prstGeom prst="rect">
            <a:avLst/>
          </a:prstGeom>
          <a:noFill/>
          <a:ln>
            <a:noFill/>
          </a:ln>
        </p:spPr>
      </p:pic>
      <p:pic>
        <p:nvPicPr>
          <p:cNvPr id="109" name="Google Shape;109;p15"/>
          <p:cNvPicPr preferRelativeResize="0"/>
          <p:nvPr/>
        </p:nvPicPr>
        <p:blipFill rotWithShape="1">
          <a:blip r:embed="rId5">
            <a:alphaModFix/>
          </a:blip>
          <a:srcRect b="38825" l="23664" r="32881" t="44210"/>
          <a:stretch/>
        </p:blipFill>
        <p:spPr>
          <a:xfrm>
            <a:off x="406638" y="3296325"/>
            <a:ext cx="8330726" cy="1398125"/>
          </a:xfrm>
          <a:prstGeom prst="rect">
            <a:avLst/>
          </a:prstGeom>
          <a:noFill/>
          <a:ln>
            <a:noFill/>
          </a:ln>
        </p:spPr>
      </p:pic>
      <p:pic>
        <p:nvPicPr>
          <p:cNvPr id="110" name="Google Shape;110;p15"/>
          <p:cNvPicPr preferRelativeResize="0"/>
          <p:nvPr/>
        </p:nvPicPr>
        <p:blipFill rotWithShape="1">
          <a:blip r:embed="rId6">
            <a:alphaModFix/>
          </a:blip>
          <a:srcRect b="40926" l="11915" r="31503" t="42467"/>
          <a:stretch/>
        </p:blipFill>
        <p:spPr>
          <a:xfrm>
            <a:off x="406650" y="1433500"/>
            <a:ext cx="8330717" cy="13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idx="1" type="body"/>
          </p:nvPr>
        </p:nvSpPr>
        <p:spPr>
          <a:xfrm>
            <a:off x="466225" y="714375"/>
            <a:ext cx="8463600" cy="4275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sz="1654"/>
          </a:p>
          <a:p>
            <a:pPr indent="0" lvl="0" marL="0" rtl="0" algn="l">
              <a:spcBef>
                <a:spcPts val="1200"/>
              </a:spcBef>
              <a:spcAft>
                <a:spcPts val="0"/>
              </a:spcAft>
              <a:buNone/>
            </a:pPr>
            <a:r>
              <a:t/>
            </a:r>
            <a:endParaRPr sz="1654"/>
          </a:p>
          <a:p>
            <a:pPr indent="0" lvl="0" marL="0" rtl="0" algn="l">
              <a:spcBef>
                <a:spcPts val="1200"/>
              </a:spcBef>
              <a:spcAft>
                <a:spcPts val="0"/>
              </a:spcAft>
              <a:buNone/>
            </a:pPr>
            <a:r>
              <a:rPr lang="es" sz="1654">
                <a:solidFill>
                  <a:srgbClr val="3C78D8"/>
                </a:solidFill>
              </a:rPr>
              <a:t>“</a:t>
            </a:r>
            <a:r>
              <a:rPr lang="es" sz="1654">
                <a:solidFill>
                  <a:srgbClr val="3C78D8"/>
                </a:solidFill>
              </a:rPr>
              <a:t>Everything in OoT is so near at perfection, it’s really no wonder that this game has such a huge fanbase and is so highly rated among players and critics.”</a:t>
            </a:r>
            <a:endParaRPr sz="1654">
              <a:solidFill>
                <a:srgbClr val="3C78D8"/>
              </a:solidFill>
            </a:endParaRPr>
          </a:p>
          <a:p>
            <a:pPr indent="0" lvl="0" marL="0" rtl="0" algn="l">
              <a:spcBef>
                <a:spcPts val="1200"/>
              </a:spcBef>
              <a:spcAft>
                <a:spcPts val="0"/>
              </a:spcAft>
              <a:buNone/>
            </a:pPr>
            <a:r>
              <a:rPr lang="es" sz="1654">
                <a:solidFill>
                  <a:srgbClr val="3C78D8"/>
                </a:solidFill>
              </a:rPr>
              <a:t>“Fantastic atmosphere, great graphics that stands the test of time, great storyline, intelligent puzzles and a lot of action make Half-Life 2 one of the best FPS games ever. I liked the classic first part too but this is the one that really made me a fan.”</a:t>
            </a:r>
            <a:endParaRPr sz="1654">
              <a:solidFill>
                <a:srgbClr val="3C78D8"/>
              </a:solidFill>
            </a:endParaRPr>
          </a:p>
          <a:p>
            <a:pPr indent="0" lvl="0" marL="0" rtl="0" algn="l">
              <a:spcBef>
                <a:spcPts val="1200"/>
              </a:spcBef>
              <a:spcAft>
                <a:spcPts val="0"/>
              </a:spcAft>
              <a:buNone/>
            </a:pPr>
            <a:r>
              <a:rPr lang="es" sz="1654">
                <a:solidFill>
                  <a:srgbClr val="3C78D8"/>
                </a:solidFill>
              </a:rPr>
              <a:t>“Best need for speed game i have ever played”</a:t>
            </a:r>
            <a:endParaRPr sz="1654">
              <a:solidFill>
                <a:srgbClr val="3C78D8"/>
              </a:solidFill>
            </a:endParaRPr>
          </a:p>
          <a:p>
            <a:pPr indent="0" lvl="0" marL="0" rtl="0" algn="l">
              <a:spcBef>
                <a:spcPts val="1200"/>
              </a:spcBef>
              <a:spcAft>
                <a:spcPts val="0"/>
              </a:spcAft>
              <a:buNone/>
            </a:pPr>
            <a:r>
              <a:rPr lang="es" sz="1654">
                <a:solidFill>
                  <a:srgbClr val="E06666"/>
                </a:solidFill>
              </a:rPr>
              <a:t>“I want my money back....Took everything we loved in diablo 2 and flushed it down the toilet....Really blizzard.. Everyone; the game is no where near worth it.”</a:t>
            </a:r>
            <a:endParaRPr sz="1654">
              <a:solidFill>
                <a:srgbClr val="E06666"/>
              </a:solidFill>
            </a:endParaRPr>
          </a:p>
          <a:p>
            <a:pPr indent="0" lvl="0" marL="0" rtl="0" algn="l">
              <a:spcBef>
                <a:spcPts val="1200"/>
              </a:spcBef>
              <a:spcAft>
                <a:spcPts val="0"/>
              </a:spcAft>
              <a:buNone/>
            </a:pPr>
            <a:r>
              <a:rPr lang="es" sz="1654">
                <a:solidFill>
                  <a:srgbClr val="E06666"/>
                </a:solidFill>
              </a:rPr>
              <a:t>“Weak campaign which is very boring. But the multiplayer makes up with the realistic war with huge maps but still fastish pace with the vehicles overall”</a:t>
            </a:r>
            <a:endParaRPr sz="1654">
              <a:solidFill>
                <a:srgbClr val="E06666"/>
              </a:solidFill>
            </a:endParaRPr>
          </a:p>
          <a:p>
            <a:pPr indent="0" lvl="0" marL="0" rtl="0" algn="l">
              <a:spcBef>
                <a:spcPts val="1200"/>
              </a:spcBef>
              <a:spcAft>
                <a:spcPts val="0"/>
              </a:spcAft>
              <a:buNone/>
            </a:pPr>
            <a:r>
              <a:rPr lang="es" sz="1654">
                <a:solidFill>
                  <a:srgbClr val="E06666"/>
                </a:solidFill>
              </a:rPr>
              <a:t>“EA selling same game from year to year, only slightly improving graphics and changes interface. Same scripts, same mechanics, same bugs. If you bought fifa 14 and you didn't liked, then don't buy this game, it's not much different.”</a:t>
            </a:r>
            <a:endParaRPr sz="1654">
              <a:solidFill>
                <a:srgbClr val="E06666"/>
              </a:solidFill>
            </a:endParaRPr>
          </a:p>
          <a:p>
            <a:pPr indent="0" lvl="0" marL="0" rtl="0" algn="l">
              <a:spcBef>
                <a:spcPts val="1200"/>
              </a:spcBef>
              <a:spcAft>
                <a:spcPts val="1200"/>
              </a:spcAft>
              <a:buNone/>
            </a:pPr>
            <a:r>
              <a:rPr lang="es" sz="1654">
                <a:solidFill>
                  <a:srgbClr val="E06666"/>
                </a:solidFill>
              </a:rPr>
              <a:t>“Ubisoft disappointing us as always. It's just a bad GTA copy but with hackers and full of bugs”</a:t>
            </a:r>
            <a:endParaRPr>
              <a:solidFill>
                <a:srgbClr val="E06666"/>
              </a:solidFill>
            </a:endParaRPr>
          </a:p>
        </p:txBody>
      </p:sp>
      <p:sp>
        <p:nvSpPr>
          <p:cNvPr id="116" name="Google Shape;116;p16"/>
          <p:cNvSpPr txBox="1"/>
          <p:nvPr/>
        </p:nvSpPr>
        <p:spPr>
          <a:xfrm>
            <a:off x="581700" y="551100"/>
            <a:ext cx="15921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s" sz="2600">
                <a:solidFill>
                  <a:schemeClr val="dk2"/>
                </a:solidFill>
                <a:latin typeface="Raleway"/>
                <a:ea typeface="Raleway"/>
                <a:cs typeface="Raleway"/>
                <a:sym typeface="Raleway"/>
              </a:rPr>
              <a:t>Reseñas</a:t>
            </a:r>
            <a:endParaRPr b="1" sz="2600">
              <a:solidFill>
                <a:schemeClr val="dk2"/>
              </a:solidFill>
              <a:latin typeface="Raleway"/>
              <a:ea typeface="Raleway"/>
              <a:cs typeface="Raleway"/>
              <a:sym typeface="Raleway"/>
            </a:endParaRPr>
          </a:p>
        </p:txBody>
      </p:sp>
      <p:pic>
        <p:nvPicPr>
          <p:cNvPr id="117" name="Google Shape;117;p16"/>
          <p:cNvPicPr preferRelativeResize="0"/>
          <p:nvPr/>
        </p:nvPicPr>
        <p:blipFill>
          <a:blip r:embed="rId3">
            <a:alphaModFix/>
          </a:blip>
          <a:stretch>
            <a:fillRect/>
          </a:stretch>
        </p:blipFill>
        <p:spPr>
          <a:xfrm>
            <a:off x="2336700" y="498850"/>
            <a:ext cx="658600" cy="689500"/>
          </a:xfrm>
          <a:prstGeom prst="rect">
            <a:avLst/>
          </a:prstGeom>
          <a:noFill/>
          <a:ln>
            <a:noFill/>
          </a:ln>
        </p:spPr>
      </p:pic>
      <p:pic>
        <p:nvPicPr>
          <p:cNvPr id="118" name="Google Shape;118;p16"/>
          <p:cNvPicPr preferRelativeResize="0"/>
          <p:nvPr/>
        </p:nvPicPr>
        <p:blipFill>
          <a:blip r:embed="rId4">
            <a:alphaModFix/>
          </a:blip>
          <a:stretch>
            <a:fillRect/>
          </a:stretch>
        </p:blipFill>
        <p:spPr>
          <a:xfrm>
            <a:off x="3158200" y="551100"/>
            <a:ext cx="970725" cy="79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311725" y="500925"/>
            <a:ext cx="2157900" cy="58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Modelo LSA</a:t>
            </a:r>
            <a:endParaRPr/>
          </a:p>
        </p:txBody>
      </p:sp>
      <p:pic>
        <p:nvPicPr>
          <p:cNvPr id="124" name="Google Shape;124;p17"/>
          <p:cNvPicPr preferRelativeResize="0"/>
          <p:nvPr/>
        </p:nvPicPr>
        <p:blipFill rotWithShape="1">
          <a:blip r:embed="rId3">
            <a:alphaModFix/>
          </a:blip>
          <a:srcRect b="0" l="31717" r="0" t="0"/>
          <a:stretch/>
        </p:blipFill>
        <p:spPr>
          <a:xfrm>
            <a:off x="437771" y="1780075"/>
            <a:ext cx="1108425" cy="1974775"/>
          </a:xfrm>
          <a:prstGeom prst="rect">
            <a:avLst/>
          </a:prstGeom>
          <a:noFill/>
          <a:ln cap="flat" cmpd="sng" w="9525">
            <a:solidFill>
              <a:srgbClr val="4A86E8"/>
            </a:solidFill>
            <a:prstDash val="solid"/>
            <a:round/>
            <a:headEnd len="sm" w="sm" type="none"/>
            <a:tailEnd len="sm" w="sm" type="none"/>
          </a:ln>
        </p:spPr>
      </p:pic>
      <p:sp>
        <p:nvSpPr>
          <p:cNvPr id="125" name="Google Shape;125;p17"/>
          <p:cNvSpPr txBox="1"/>
          <p:nvPr/>
        </p:nvSpPr>
        <p:spPr>
          <a:xfrm>
            <a:off x="2559450" y="592125"/>
            <a:ext cx="2808600" cy="43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rgbClr val="FF9900"/>
                </a:solidFill>
                <a:latin typeface="Roboto"/>
                <a:ea typeface="Roboto"/>
                <a:cs typeface="Roboto"/>
                <a:sym typeface="Roboto"/>
              </a:rPr>
              <a:t>Por Título</a:t>
            </a:r>
            <a:endParaRPr b="1" sz="1600">
              <a:solidFill>
                <a:srgbClr val="4A86E8"/>
              </a:solidFill>
              <a:latin typeface="Roboto"/>
              <a:ea typeface="Roboto"/>
              <a:cs typeface="Roboto"/>
              <a:sym typeface="Roboto"/>
            </a:endParaRPr>
          </a:p>
        </p:txBody>
      </p:sp>
      <p:pic>
        <p:nvPicPr>
          <p:cNvPr id="126" name="Google Shape;126;p17"/>
          <p:cNvPicPr preferRelativeResize="0"/>
          <p:nvPr/>
        </p:nvPicPr>
        <p:blipFill>
          <a:blip r:embed="rId4">
            <a:alphaModFix/>
          </a:blip>
          <a:stretch>
            <a:fillRect/>
          </a:stretch>
        </p:blipFill>
        <p:spPr>
          <a:xfrm>
            <a:off x="7321549" y="2868363"/>
            <a:ext cx="1497775" cy="2055087"/>
          </a:xfrm>
          <a:prstGeom prst="rect">
            <a:avLst/>
          </a:prstGeom>
          <a:noFill/>
          <a:ln>
            <a:noFill/>
          </a:ln>
        </p:spPr>
      </p:pic>
      <p:pic>
        <p:nvPicPr>
          <p:cNvPr id="127" name="Google Shape;127;p17"/>
          <p:cNvPicPr preferRelativeResize="0"/>
          <p:nvPr/>
        </p:nvPicPr>
        <p:blipFill rotWithShape="1">
          <a:blip r:embed="rId5">
            <a:alphaModFix/>
          </a:blip>
          <a:srcRect b="0" l="11621" r="0" t="0"/>
          <a:stretch/>
        </p:blipFill>
        <p:spPr>
          <a:xfrm>
            <a:off x="1893950" y="3377890"/>
            <a:ext cx="2551599" cy="1531110"/>
          </a:xfrm>
          <a:prstGeom prst="rect">
            <a:avLst/>
          </a:prstGeom>
          <a:noFill/>
          <a:ln cap="flat" cmpd="sng" w="9525">
            <a:solidFill>
              <a:srgbClr val="93C47D"/>
            </a:solidFill>
            <a:prstDash val="solid"/>
            <a:round/>
            <a:headEnd len="sm" w="sm" type="none"/>
            <a:tailEnd len="sm" w="sm" type="none"/>
          </a:ln>
        </p:spPr>
      </p:pic>
      <p:sp>
        <p:nvSpPr>
          <p:cNvPr id="128" name="Google Shape;128;p17"/>
          <p:cNvSpPr txBox="1"/>
          <p:nvPr/>
        </p:nvSpPr>
        <p:spPr>
          <a:xfrm>
            <a:off x="2399200" y="3026313"/>
            <a:ext cx="154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rgbClr val="93C47D"/>
                </a:solidFill>
                <a:latin typeface="Roboto"/>
                <a:ea typeface="Roboto"/>
                <a:cs typeface="Roboto"/>
                <a:sym typeface="Roboto"/>
              </a:rPr>
              <a:t>saga extensa</a:t>
            </a:r>
            <a:endParaRPr>
              <a:solidFill>
                <a:srgbClr val="93C47D"/>
              </a:solidFill>
              <a:latin typeface="Roboto"/>
              <a:ea typeface="Roboto"/>
              <a:cs typeface="Roboto"/>
              <a:sym typeface="Roboto"/>
            </a:endParaRPr>
          </a:p>
        </p:txBody>
      </p:sp>
      <p:sp>
        <p:nvSpPr>
          <p:cNvPr id="129" name="Google Shape;129;p17"/>
          <p:cNvSpPr txBox="1"/>
          <p:nvPr/>
        </p:nvSpPr>
        <p:spPr>
          <a:xfrm>
            <a:off x="7355525" y="2263938"/>
            <a:ext cx="142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accent3"/>
                </a:solidFill>
                <a:latin typeface="Roboto"/>
                <a:ea typeface="Roboto"/>
                <a:cs typeface="Roboto"/>
                <a:sym typeface="Roboto"/>
              </a:rPr>
              <a:t>Clustering por términos</a:t>
            </a:r>
            <a:endParaRPr>
              <a:solidFill>
                <a:schemeClr val="accent3"/>
              </a:solidFill>
              <a:latin typeface="Roboto"/>
              <a:ea typeface="Roboto"/>
              <a:cs typeface="Roboto"/>
              <a:sym typeface="Roboto"/>
            </a:endParaRPr>
          </a:p>
        </p:txBody>
      </p:sp>
      <p:sp>
        <p:nvSpPr>
          <p:cNvPr id="130" name="Google Shape;130;p17"/>
          <p:cNvSpPr txBox="1"/>
          <p:nvPr/>
        </p:nvSpPr>
        <p:spPr>
          <a:xfrm>
            <a:off x="221425" y="3854875"/>
            <a:ext cx="154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rgbClr val="4A86E8"/>
                </a:solidFill>
                <a:latin typeface="Roboto"/>
                <a:ea typeface="Roboto"/>
                <a:cs typeface="Roboto"/>
                <a:sym typeface="Roboto"/>
              </a:rPr>
              <a:t>sin saga</a:t>
            </a:r>
            <a:endParaRPr/>
          </a:p>
        </p:txBody>
      </p:sp>
      <p:pic>
        <p:nvPicPr>
          <p:cNvPr id="131" name="Google Shape;131;p17"/>
          <p:cNvPicPr preferRelativeResize="0"/>
          <p:nvPr/>
        </p:nvPicPr>
        <p:blipFill>
          <a:blip r:embed="rId6">
            <a:alphaModFix/>
          </a:blip>
          <a:stretch>
            <a:fillRect/>
          </a:stretch>
        </p:blipFill>
        <p:spPr>
          <a:xfrm>
            <a:off x="1762525" y="2190600"/>
            <a:ext cx="649116" cy="677787"/>
          </a:xfrm>
          <a:prstGeom prst="rect">
            <a:avLst/>
          </a:prstGeom>
          <a:noFill/>
          <a:ln>
            <a:noFill/>
          </a:ln>
        </p:spPr>
      </p:pic>
      <p:pic>
        <p:nvPicPr>
          <p:cNvPr id="132" name="Google Shape;132;p17"/>
          <p:cNvPicPr preferRelativeResize="0"/>
          <p:nvPr/>
        </p:nvPicPr>
        <p:blipFill>
          <a:blip r:embed="rId7">
            <a:alphaModFix/>
          </a:blip>
          <a:stretch>
            <a:fillRect/>
          </a:stretch>
        </p:blipFill>
        <p:spPr>
          <a:xfrm>
            <a:off x="4745500" y="3591701"/>
            <a:ext cx="1108425" cy="1103498"/>
          </a:xfrm>
          <a:prstGeom prst="rect">
            <a:avLst/>
          </a:prstGeom>
          <a:noFill/>
          <a:ln>
            <a:noFill/>
          </a:ln>
        </p:spPr>
      </p:pic>
      <p:pic>
        <p:nvPicPr>
          <p:cNvPr id="133" name="Google Shape;133;p17"/>
          <p:cNvPicPr preferRelativeResize="0"/>
          <p:nvPr/>
        </p:nvPicPr>
        <p:blipFill>
          <a:blip r:embed="rId8">
            <a:alphaModFix/>
          </a:blip>
          <a:stretch>
            <a:fillRect/>
          </a:stretch>
        </p:blipFill>
        <p:spPr>
          <a:xfrm>
            <a:off x="2729100" y="1402771"/>
            <a:ext cx="4530253" cy="1595600"/>
          </a:xfrm>
          <a:prstGeom prst="rect">
            <a:avLst/>
          </a:prstGeom>
          <a:noFill/>
          <a:ln>
            <a:noFill/>
          </a:ln>
        </p:spPr>
      </p:pic>
      <p:sp>
        <p:nvSpPr>
          <p:cNvPr id="134" name="Google Shape;134;p17"/>
          <p:cNvSpPr/>
          <p:nvPr/>
        </p:nvSpPr>
        <p:spPr>
          <a:xfrm>
            <a:off x="7282588" y="3162450"/>
            <a:ext cx="185100" cy="17145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7"/>
          <p:cNvCxnSpPr/>
          <p:nvPr/>
        </p:nvCxnSpPr>
        <p:spPr>
          <a:xfrm>
            <a:off x="6980475" y="1023225"/>
            <a:ext cx="20400" cy="387900"/>
          </a:xfrm>
          <a:prstGeom prst="straightConnector1">
            <a:avLst/>
          </a:prstGeom>
          <a:noFill/>
          <a:ln cap="flat" cmpd="sng" w="28575">
            <a:solidFill>
              <a:srgbClr val="C586C0"/>
            </a:solidFill>
            <a:prstDash val="solid"/>
            <a:round/>
            <a:headEnd len="med" w="med" type="none"/>
            <a:tailEnd len="med" w="med" type="triangle"/>
          </a:ln>
        </p:spPr>
      </p:cxnSp>
      <p:sp>
        <p:nvSpPr>
          <p:cNvPr id="136" name="Google Shape;136;p17"/>
          <p:cNvSpPr/>
          <p:nvPr/>
        </p:nvSpPr>
        <p:spPr>
          <a:xfrm>
            <a:off x="4031125" y="1724700"/>
            <a:ext cx="107700" cy="112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2361925" y="3642650"/>
            <a:ext cx="107700" cy="112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494825" y="2078400"/>
            <a:ext cx="107700" cy="112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8191000" y="2998375"/>
            <a:ext cx="107700" cy="112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311725" y="500925"/>
            <a:ext cx="2157900" cy="58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Modelo LSA</a:t>
            </a:r>
            <a:endParaRPr/>
          </a:p>
        </p:txBody>
      </p:sp>
      <p:sp>
        <p:nvSpPr>
          <p:cNvPr id="145" name="Google Shape;145;p18"/>
          <p:cNvSpPr txBox="1"/>
          <p:nvPr/>
        </p:nvSpPr>
        <p:spPr>
          <a:xfrm>
            <a:off x="2765625" y="592125"/>
            <a:ext cx="2500500" cy="43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600">
                <a:solidFill>
                  <a:srgbClr val="0000FF"/>
                </a:solidFill>
                <a:latin typeface="Roboto"/>
                <a:ea typeface="Roboto"/>
                <a:cs typeface="Roboto"/>
                <a:sym typeface="Roboto"/>
              </a:rPr>
              <a:t>Por Comentario</a:t>
            </a:r>
            <a:endParaRPr b="1" sz="1600">
              <a:solidFill>
                <a:srgbClr val="0000FF"/>
              </a:solidFill>
              <a:latin typeface="Roboto"/>
              <a:ea typeface="Roboto"/>
              <a:cs typeface="Roboto"/>
              <a:sym typeface="Roboto"/>
            </a:endParaRPr>
          </a:p>
        </p:txBody>
      </p:sp>
      <p:pic>
        <p:nvPicPr>
          <p:cNvPr id="146" name="Google Shape;146;p18"/>
          <p:cNvPicPr preferRelativeResize="0"/>
          <p:nvPr/>
        </p:nvPicPr>
        <p:blipFill rotWithShape="1">
          <a:blip r:embed="rId3">
            <a:alphaModFix/>
          </a:blip>
          <a:srcRect b="0" l="24499" r="0" t="0"/>
          <a:stretch/>
        </p:blipFill>
        <p:spPr>
          <a:xfrm>
            <a:off x="311725" y="1440550"/>
            <a:ext cx="1541100" cy="1606075"/>
          </a:xfrm>
          <a:prstGeom prst="rect">
            <a:avLst/>
          </a:prstGeom>
          <a:noFill/>
          <a:ln>
            <a:noFill/>
          </a:ln>
        </p:spPr>
      </p:pic>
      <p:sp>
        <p:nvSpPr>
          <p:cNvPr id="147" name="Google Shape;147;p18"/>
          <p:cNvSpPr txBox="1"/>
          <p:nvPr/>
        </p:nvSpPr>
        <p:spPr>
          <a:xfrm>
            <a:off x="1964700" y="1639375"/>
            <a:ext cx="2209200" cy="11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rgbClr val="212121"/>
                </a:solidFill>
                <a:highlight>
                  <a:srgbClr val="FFFFFF"/>
                </a:highlight>
                <a:latin typeface="Courier New"/>
                <a:ea typeface="Courier New"/>
                <a:cs typeface="Courier New"/>
                <a:sym typeface="Courier New"/>
              </a:rPr>
              <a:t>Palabras clave:</a:t>
            </a:r>
            <a:endParaRPr b="1"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s" sz="1250">
                <a:solidFill>
                  <a:srgbClr val="212121"/>
                </a:solidFill>
                <a:highlight>
                  <a:srgbClr val="FFFFFF"/>
                </a:highlight>
                <a:latin typeface="Courier New"/>
                <a:ea typeface="Courier New"/>
                <a:cs typeface="Courier New"/>
                <a:sym typeface="Courier New"/>
              </a:rPr>
              <a:t>“Basketball league three Jordan clutch ball Lakers”</a:t>
            </a:r>
            <a:endParaRPr b="1" sz="1250">
              <a:solidFill>
                <a:srgbClr val="212121"/>
              </a:solidFill>
              <a:highlight>
                <a:srgbClr val="FFFFFF"/>
              </a:highlight>
              <a:latin typeface="Courier New"/>
              <a:ea typeface="Courier New"/>
              <a:cs typeface="Courier New"/>
              <a:sym typeface="Courier New"/>
            </a:endParaRPr>
          </a:p>
        </p:txBody>
      </p:sp>
      <p:sp>
        <p:nvSpPr>
          <p:cNvPr id="148" name="Google Shape;148;p18"/>
          <p:cNvSpPr txBox="1"/>
          <p:nvPr/>
        </p:nvSpPr>
        <p:spPr>
          <a:xfrm>
            <a:off x="286075" y="3651488"/>
            <a:ext cx="2209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rgbClr val="212121"/>
                </a:solidFill>
                <a:highlight>
                  <a:srgbClr val="FFFFFF"/>
                </a:highlight>
                <a:latin typeface="Courier New"/>
                <a:ea typeface="Courier New"/>
                <a:cs typeface="Courier New"/>
                <a:sym typeface="Courier New"/>
              </a:rPr>
              <a:t>Simulado:</a:t>
            </a:r>
            <a:endParaRPr b="1"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s" sz="1250">
                <a:solidFill>
                  <a:srgbClr val="212121"/>
                </a:solidFill>
                <a:highlight>
                  <a:srgbClr val="FFFFFF"/>
                </a:highlight>
                <a:latin typeface="Courier New"/>
                <a:ea typeface="Courier New"/>
                <a:cs typeface="Courier New"/>
                <a:sym typeface="Courier New"/>
              </a:rPr>
              <a:t>“This game scared me a lot, some characters were terrifying.”</a:t>
            </a:r>
            <a:endParaRPr b="1" sz="1600"/>
          </a:p>
        </p:txBody>
      </p:sp>
      <p:pic>
        <p:nvPicPr>
          <p:cNvPr id="149" name="Google Shape;149;p18"/>
          <p:cNvPicPr preferRelativeResize="0"/>
          <p:nvPr/>
        </p:nvPicPr>
        <p:blipFill rotWithShape="1">
          <a:blip r:embed="rId4">
            <a:alphaModFix/>
          </a:blip>
          <a:srcRect b="0" l="27288" r="0" t="0"/>
          <a:stretch/>
        </p:blipFill>
        <p:spPr>
          <a:xfrm>
            <a:off x="2564073" y="2904725"/>
            <a:ext cx="1541100" cy="2055075"/>
          </a:xfrm>
          <a:prstGeom prst="rect">
            <a:avLst/>
          </a:prstGeom>
          <a:noFill/>
          <a:ln>
            <a:noFill/>
          </a:ln>
        </p:spPr>
      </p:pic>
      <p:sp>
        <p:nvSpPr>
          <p:cNvPr id="150" name="Google Shape;150;p18"/>
          <p:cNvSpPr txBox="1"/>
          <p:nvPr/>
        </p:nvSpPr>
        <p:spPr>
          <a:xfrm>
            <a:off x="4577313" y="1342700"/>
            <a:ext cx="2020500" cy="384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250">
                <a:solidFill>
                  <a:srgbClr val="212121"/>
                </a:solidFill>
                <a:highlight>
                  <a:srgbClr val="FFFFFF"/>
                </a:highlight>
                <a:latin typeface="Courier New"/>
                <a:ea typeface="Courier New"/>
                <a:cs typeface="Courier New"/>
                <a:sym typeface="Courier New"/>
              </a:rPr>
              <a:t>Reseña real externa:</a:t>
            </a:r>
            <a:endParaRPr b="1" sz="1250">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250">
              <a:solidFill>
                <a:srgbClr val="21212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s" sz="1250">
                <a:solidFill>
                  <a:srgbClr val="212121"/>
                </a:solidFill>
                <a:highlight>
                  <a:srgbClr val="FFFFFF"/>
                </a:highlight>
                <a:latin typeface="Courier New"/>
                <a:ea typeface="Courier New"/>
                <a:cs typeface="Courier New"/>
                <a:sym typeface="Courier New"/>
              </a:rPr>
              <a:t>“</a:t>
            </a:r>
            <a:r>
              <a:rPr b="1" lang="es" sz="1250">
                <a:solidFill>
                  <a:srgbClr val="212121"/>
                </a:solidFill>
                <a:highlight>
                  <a:srgbClr val="FFFFFF"/>
                </a:highlight>
                <a:latin typeface="Courier New"/>
                <a:ea typeface="Courier New"/>
                <a:cs typeface="Courier New"/>
                <a:sym typeface="Courier New"/>
              </a:rPr>
              <a:t>The narrative is suitably epic and grandstanding and makes a bold decision with a long-standing character but takes itself far too seriously. Which, for a game about purple </a:t>
            </a:r>
            <a:r>
              <a:rPr b="1" lang="es" sz="1250">
                <a:solidFill>
                  <a:srgbClr val="FF0000"/>
                </a:solidFill>
                <a:highlight>
                  <a:srgbClr val="FFFFFF"/>
                </a:highlight>
                <a:latin typeface="Courier New"/>
                <a:ea typeface="Courier New"/>
                <a:cs typeface="Courier New"/>
                <a:sym typeface="Courier New"/>
              </a:rPr>
              <a:t>aliens</a:t>
            </a:r>
            <a:r>
              <a:rPr b="1" lang="es" sz="1250">
                <a:solidFill>
                  <a:srgbClr val="212121"/>
                </a:solidFill>
                <a:highlight>
                  <a:srgbClr val="FFFFFF"/>
                </a:highlight>
                <a:latin typeface="Courier New"/>
                <a:ea typeface="Courier New"/>
                <a:cs typeface="Courier New"/>
                <a:sym typeface="Courier New"/>
              </a:rPr>
              <a:t>, </a:t>
            </a:r>
            <a:r>
              <a:rPr b="1" lang="es" sz="1250">
                <a:solidFill>
                  <a:srgbClr val="FF0000"/>
                </a:solidFill>
                <a:highlight>
                  <a:srgbClr val="FFFFFF"/>
                </a:highlight>
                <a:latin typeface="Courier New"/>
                <a:ea typeface="Courier New"/>
                <a:cs typeface="Courier New"/>
                <a:sym typeface="Courier New"/>
              </a:rPr>
              <a:t>planet</a:t>
            </a:r>
            <a:r>
              <a:rPr b="1" lang="es" sz="1250">
                <a:solidFill>
                  <a:srgbClr val="212121"/>
                </a:solidFill>
                <a:highlight>
                  <a:srgbClr val="FFFFFF"/>
                </a:highlight>
                <a:latin typeface="Courier New"/>
                <a:ea typeface="Courier New"/>
                <a:cs typeface="Courier New"/>
                <a:sym typeface="Courier New"/>
              </a:rPr>
              <a:t> destroying super </a:t>
            </a:r>
            <a:r>
              <a:rPr b="1" lang="es" sz="1250">
                <a:solidFill>
                  <a:srgbClr val="FF0000"/>
                </a:solidFill>
                <a:highlight>
                  <a:srgbClr val="FFFFFF"/>
                </a:highlight>
                <a:latin typeface="Courier New"/>
                <a:ea typeface="Courier New"/>
                <a:cs typeface="Courier New"/>
                <a:sym typeface="Courier New"/>
              </a:rPr>
              <a:t>weapons</a:t>
            </a:r>
            <a:r>
              <a:rPr b="1" lang="es" sz="1250">
                <a:solidFill>
                  <a:srgbClr val="212121"/>
                </a:solidFill>
                <a:highlight>
                  <a:srgbClr val="FFFFFF"/>
                </a:highlight>
                <a:latin typeface="Courier New"/>
                <a:ea typeface="Courier New"/>
                <a:cs typeface="Courier New"/>
                <a:sym typeface="Courier New"/>
              </a:rPr>
              <a:t> and bionic soldiers, seems a little off-key.”</a:t>
            </a:r>
            <a:endParaRPr b="1" sz="1250">
              <a:solidFill>
                <a:srgbClr val="212121"/>
              </a:solidFill>
              <a:highlight>
                <a:srgbClr val="FFFFFF"/>
              </a:highlight>
              <a:latin typeface="Courier New"/>
              <a:ea typeface="Courier New"/>
              <a:cs typeface="Courier New"/>
              <a:sym typeface="Courier New"/>
            </a:endParaRPr>
          </a:p>
        </p:txBody>
      </p:sp>
      <p:sp>
        <p:nvSpPr>
          <p:cNvPr id="151" name="Google Shape;151;p18"/>
          <p:cNvSpPr txBox="1"/>
          <p:nvPr/>
        </p:nvSpPr>
        <p:spPr>
          <a:xfrm>
            <a:off x="6381175" y="4467488"/>
            <a:ext cx="1163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u="sng">
                <a:solidFill>
                  <a:schemeClr val="hlink"/>
                </a:solidFill>
                <a:highlight>
                  <a:srgbClr val="F4F4F8"/>
                </a:highlight>
                <a:latin typeface="Roboto"/>
                <a:ea typeface="Roboto"/>
                <a:cs typeface="Roboto"/>
                <a:sym typeface="Roboto"/>
                <a:hlinkClick r:id="rId5"/>
              </a:rPr>
              <a:t>Tom Hoggins</a:t>
            </a:r>
            <a:endParaRPr b="1" sz="1100" u="sng">
              <a:solidFill>
                <a:schemeClr val="hlink"/>
              </a:solidFill>
              <a:highlight>
                <a:srgbClr val="F4F4F8"/>
              </a:highlight>
              <a:latin typeface="Roboto"/>
              <a:ea typeface="Roboto"/>
              <a:cs typeface="Roboto"/>
              <a:sym typeface="Roboto"/>
            </a:endParaRPr>
          </a:p>
          <a:p>
            <a:pPr indent="0" lvl="0" marL="0" rtl="0" algn="l">
              <a:spcBef>
                <a:spcPts val="0"/>
              </a:spcBef>
              <a:spcAft>
                <a:spcPts val="0"/>
              </a:spcAft>
              <a:buNone/>
            </a:pPr>
            <a:r>
              <a:rPr i="1" lang="es" sz="1100" u="sng">
                <a:solidFill>
                  <a:schemeClr val="hlink"/>
                </a:solidFill>
                <a:highlight>
                  <a:srgbClr val="F4F4F8"/>
                </a:highlight>
                <a:latin typeface="Roboto"/>
                <a:ea typeface="Roboto"/>
                <a:cs typeface="Roboto"/>
                <a:sym typeface="Roboto"/>
                <a:hlinkClick r:id="rId6"/>
              </a:rPr>
              <a:t>Telegraph</a:t>
            </a:r>
            <a:endParaRPr i="1" sz="1100" u="sng">
              <a:solidFill>
                <a:schemeClr val="hlink"/>
              </a:solidFill>
              <a:highlight>
                <a:srgbClr val="F4F4F8"/>
              </a:highlight>
              <a:latin typeface="Roboto"/>
              <a:ea typeface="Roboto"/>
              <a:cs typeface="Roboto"/>
              <a:sym typeface="Roboto"/>
            </a:endParaRPr>
          </a:p>
        </p:txBody>
      </p:sp>
      <p:sp>
        <p:nvSpPr>
          <p:cNvPr id="152" name="Google Shape;152;p18"/>
          <p:cNvSpPr txBox="1"/>
          <p:nvPr/>
        </p:nvSpPr>
        <p:spPr>
          <a:xfrm>
            <a:off x="5335063" y="829050"/>
            <a:ext cx="2209200" cy="477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600"/>
              </a:spcAft>
              <a:buNone/>
            </a:pPr>
            <a:r>
              <a:rPr lang="es" sz="1900">
                <a:solidFill>
                  <a:srgbClr val="212529"/>
                </a:solidFill>
                <a:highlight>
                  <a:srgbClr val="F4F4F8"/>
                </a:highlight>
                <a:latin typeface="Roboto"/>
                <a:ea typeface="Roboto"/>
                <a:cs typeface="Roboto"/>
                <a:sym typeface="Roboto"/>
              </a:rPr>
              <a:t>Halo 5: Guardians</a:t>
            </a:r>
            <a:endParaRPr sz="1900">
              <a:solidFill>
                <a:srgbClr val="212529"/>
              </a:solidFill>
              <a:highlight>
                <a:srgbClr val="F4F4F8"/>
              </a:highlight>
              <a:latin typeface="Roboto"/>
              <a:ea typeface="Roboto"/>
              <a:cs typeface="Roboto"/>
              <a:sym typeface="Roboto"/>
            </a:endParaRPr>
          </a:p>
        </p:txBody>
      </p:sp>
      <p:pic>
        <p:nvPicPr>
          <p:cNvPr id="153" name="Google Shape;153;p18"/>
          <p:cNvPicPr preferRelativeResize="0"/>
          <p:nvPr/>
        </p:nvPicPr>
        <p:blipFill>
          <a:blip r:embed="rId7">
            <a:alphaModFix/>
          </a:blip>
          <a:stretch>
            <a:fillRect/>
          </a:stretch>
        </p:blipFill>
        <p:spPr>
          <a:xfrm>
            <a:off x="6738925" y="1489151"/>
            <a:ext cx="2157900" cy="2655309"/>
          </a:xfrm>
          <a:prstGeom prst="rect">
            <a:avLst/>
          </a:prstGeom>
          <a:noFill/>
          <a:ln>
            <a:noFill/>
          </a:ln>
        </p:spPr>
      </p:pic>
      <p:sp>
        <p:nvSpPr>
          <p:cNvPr id="154" name="Google Shape;154;p18"/>
          <p:cNvSpPr txBox="1"/>
          <p:nvPr/>
        </p:nvSpPr>
        <p:spPr>
          <a:xfrm>
            <a:off x="7478425" y="867450"/>
            <a:ext cx="13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Lato"/>
                <a:ea typeface="Lato"/>
                <a:cs typeface="Lato"/>
                <a:sym typeface="Lato"/>
              </a:rPr>
              <a:t>Saga extensa</a:t>
            </a:r>
            <a:endParaRPr>
              <a:latin typeface="Lato"/>
              <a:ea typeface="Lato"/>
              <a:cs typeface="Lato"/>
              <a:sym typeface="Lato"/>
            </a:endParaRPr>
          </a:p>
        </p:txBody>
      </p:sp>
      <p:pic>
        <p:nvPicPr>
          <p:cNvPr id="155" name="Google Shape;155;p18"/>
          <p:cNvPicPr preferRelativeResize="0"/>
          <p:nvPr/>
        </p:nvPicPr>
        <p:blipFill rotWithShape="1">
          <a:blip r:embed="rId8">
            <a:alphaModFix/>
          </a:blip>
          <a:srcRect b="0" l="20611" r="21943" t="0"/>
          <a:stretch/>
        </p:blipFill>
        <p:spPr>
          <a:xfrm>
            <a:off x="3716025" y="1196300"/>
            <a:ext cx="855977" cy="838175"/>
          </a:xfrm>
          <a:prstGeom prst="rect">
            <a:avLst/>
          </a:prstGeom>
          <a:noFill/>
          <a:ln>
            <a:noFill/>
          </a:ln>
        </p:spPr>
      </p:pic>
      <p:sp>
        <p:nvSpPr>
          <p:cNvPr id="156" name="Google Shape;156;p18"/>
          <p:cNvSpPr txBox="1"/>
          <p:nvPr/>
        </p:nvSpPr>
        <p:spPr>
          <a:xfrm>
            <a:off x="7354825" y="4253900"/>
            <a:ext cx="160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Recomendación por tópico</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52700" y="-7400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Tópicos</a:t>
            </a:r>
            <a:br>
              <a:rPr lang="es"/>
            </a:br>
            <a:endParaRPr/>
          </a:p>
        </p:txBody>
      </p:sp>
      <p:pic>
        <p:nvPicPr>
          <p:cNvPr id="162" name="Google Shape;162;p19"/>
          <p:cNvPicPr preferRelativeResize="0"/>
          <p:nvPr/>
        </p:nvPicPr>
        <p:blipFill>
          <a:blip r:embed="rId3">
            <a:alphaModFix/>
          </a:blip>
          <a:stretch>
            <a:fillRect/>
          </a:stretch>
        </p:blipFill>
        <p:spPr>
          <a:xfrm>
            <a:off x="695675" y="500925"/>
            <a:ext cx="7245301" cy="4605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Esta recomendación siempre es buena?</a:t>
            </a:r>
            <a:endParaRPr/>
          </a:p>
        </p:txBody>
      </p:sp>
      <p:sp>
        <p:nvSpPr>
          <p:cNvPr id="168" name="Google Shape;168;p20"/>
          <p:cNvSpPr txBox="1"/>
          <p:nvPr>
            <p:ph idx="1" type="body"/>
          </p:nvPr>
        </p:nvSpPr>
        <p:spPr>
          <a:xfrm>
            <a:off x="227675" y="2304150"/>
            <a:ext cx="5848500" cy="535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t>“</a:t>
            </a:r>
            <a:r>
              <a:rPr lang="es"/>
              <a:t>EA giving us the same game every year. I will never buy a fifa again”</a:t>
            </a:r>
            <a:endParaRPr/>
          </a:p>
        </p:txBody>
      </p:sp>
      <p:pic>
        <p:nvPicPr>
          <p:cNvPr id="169" name="Google Shape;169;p20"/>
          <p:cNvPicPr preferRelativeResize="0"/>
          <p:nvPr/>
        </p:nvPicPr>
        <p:blipFill>
          <a:blip r:embed="rId3">
            <a:alphaModFix/>
          </a:blip>
          <a:stretch>
            <a:fillRect/>
          </a:stretch>
        </p:blipFill>
        <p:spPr>
          <a:xfrm>
            <a:off x="315650" y="2806524"/>
            <a:ext cx="5405100" cy="1787050"/>
          </a:xfrm>
          <a:prstGeom prst="rect">
            <a:avLst/>
          </a:prstGeom>
          <a:noFill/>
          <a:ln>
            <a:noFill/>
          </a:ln>
        </p:spPr>
      </p:pic>
      <p:pic>
        <p:nvPicPr>
          <p:cNvPr id="170" name="Google Shape;170;p20"/>
          <p:cNvPicPr preferRelativeResize="0"/>
          <p:nvPr/>
        </p:nvPicPr>
        <p:blipFill>
          <a:blip r:embed="rId4">
            <a:alphaModFix/>
          </a:blip>
          <a:stretch>
            <a:fillRect/>
          </a:stretch>
        </p:blipFill>
        <p:spPr>
          <a:xfrm>
            <a:off x="6076175" y="2626575"/>
            <a:ext cx="2604875" cy="196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595325" y="525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Positividad/Negatividad en comentarios</a:t>
            </a:r>
            <a:endParaRPr/>
          </a:p>
        </p:txBody>
      </p:sp>
      <p:pic>
        <p:nvPicPr>
          <p:cNvPr id="176" name="Google Shape;176;p21"/>
          <p:cNvPicPr preferRelativeResize="0"/>
          <p:nvPr/>
        </p:nvPicPr>
        <p:blipFill rotWithShape="1">
          <a:blip r:embed="rId3">
            <a:alphaModFix/>
          </a:blip>
          <a:srcRect b="24662" l="0" r="606" t="7"/>
          <a:stretch/>
        </p:blipFill>
        <p:spPr>
          <a:xfrm>
            <a:off x="156300" y="3716700"/>
            <a:ext cx="4387149" cy="250225"/>
          </a:xfrm>
          <a:prstGeom prst="rect">
            <a:avLst/>
          </a:prstGeom>
          <a:noFill/>
          <a:ln cap="flat" cmpd="sng" w="9525">
            <a:solidFill>
              <a:schemeClr val="dk2"/>
            </a:solidFill>
            <a:prstDash val="solid"/>
            <a:round/>
            <a:headEnd len="sm" w="sm" type="none"/>
            <a:tailEnd len="sm" w="sm" type="none"/>
          </a:ln>
        </p:spPr>
      </p:pic>
      <p:pic>
        <p:nvPicPr>
          <p:cNvPr id="177" name="Google Shape;177;p21"/>
          <p:cNvPicPr preferRelativeResize="0"/>
          <p:nvPr/>
        </p:nvPicPr>
        <p:blipFill>
          <a:blip r:embed="rId4">
            <a:alphaModFix/>
          </a:blip>
          <a:stretch>
            <a:fillRect/>
          </a:stretch>
        </p:blipFill>
        <p:spPr>
          <a:xfrm>
            <a:off x="4640250" y="3716700"/>
            <a:ext cx="4047150" cy="274200"/>
          </a:xfrm>
          <a:prstGeom prst="rect">
            <a:avLst/>
          </a:prstGeom>
          <a:noFill/>
          <a:ln cap="flat" cmpd="sng" w="9525">
            <a:solidFill>
              <a:schemeClr val="dk2"/>
            </a:solidFill>
            <a:prstDash val="solid"/>
            <a:round/>
            <a:headEnd len="sm" w="sm" type="none"/>
            <a:tailEnd len="sm" w="sm" type="none"/>
          </a:ln>
        </p:spPr>
      </p:pic>
      <p:sp>
        <p:nvSpPr>
          <p:cNvPr id="178" name="Google Shape;178;p21"/>
          <p:cNvSpPr txBox="1"/>
          <p:nvPr/>
        </p:nvSpPr>
        <p:spPr>
          <a:xfrm>
            <a:off x="193300" y="1739175"/>
            <a:ext cx="4047300" cy="15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Buena review: </a:t>
            </a:r>
            <a:r>
              <a:rPr lang="es">
                <a:solidFill>
                  <a:srgbClr val="93C47D"/>
                </a:solidFill>
                <a:latin typeface="Lato"/>
                <a:ea typeface="Lato"/>
                <a:cs typeface="Lato"/>
                <a:sym typeface="Lato"/>
              </a:rPr>
              <a:t>Recomendamos</a:t>
            </a:r>
            <a:endParaRPr>
              <a:solidFill>
                <a:srgbClr val="93C47D"/>
              </a:solidFill>
              <a:latin typeface="Lato"/>
              <a:ea typeface="Lato"/>
              <a:cs typeface="Lato"/>
              <a:sym typeface="Lato"/>
            </a:endParaRPr>
          </a:p>
          <a:p>
            <a:pPr indent="0" lvl="0" marL="0" rtl="0" algn="l">
              <a:lnSpc>
                <a:spcPct val="135714"/>
              </a:lnSpc>
              <a:spcBef>
                <a:spcPts val="0"/>
              </a:spcBef>
              <a:spcAft>
                <a:spcPts val="0"/>
              </a:spcAft>
              <a:buNone/>
            </a:pPr>
            <a:r>
              <a:rPr b="1" lang="es" sz="1450">
                <a:solidFill>
                  <a:srgbClr val="212121"/>
                </a:solidFill>
                <a:highlight>
                  <a:srgbClr val="FFFFFF"/>
                </a:highlight>
                <a:latin typeface="Courier New"/>
                <a:ea typeface="Courier New"/>
                <a:cs typeface="Courier New"/>
                <a:sym typeface="Courier New"/>
              </a:rPr>
              <a:t>“Fantastic atmosphere, great graphics that stands the test of time, great storyline, intelligent puzzles…”</a:t>
            </a:r>
            <a:endParaRPr sz="1600">
              <a:latin typeface="Lato"/>
              <a:ea typeface="Lato"/>
              <a:cs typeface="Lato"/>
              <a:sym typeface="Lato"/>
            </a:endParaRPr>
          </a:p>
        </p:txBody>
      </p:sp>
      <p:sp>
        <p:nvSpPr>
          <p:cNvPr id="179" name="Google Shape;179;p21"/>
          <p:cNvSpPr txBox="1"/>
          <p:nvPr/>
        </p:nvSpPr>
        <p:spPr>
          <a:xfrm>
            <a:off x="4728727" y="1805688"/>
            <a:ext cx="3618600" cy="15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Mala review: </a:t>
            </a:r>
            <a:r>
              <a:rPr lang="es">
                <a:solidFill>
                  <a:srgbClr val="E06666"/>
                </a:solidFill>
                <a:latin typeface="Lato"/>
                <a:ea typeface="Lato"/>
                <a:cs typeface="Lato"/>
                <a:sym typeface="Lato"/>
              </a:rPr>
              <a:t>No recomendamos</a:t>
            </a:r>
            <a:endParaRPr>
              <a:solidFill>
                <a:srgbClr val="E06666"/>
              </a:solidFill>
              <a:latin typeface="Lato"/>
              <a:ea typeface="Lato"/>
              <a:cs typeface="Lato"/>
              <a:sym typeface="Lato"/>
            </a:endParaRPr>
          </a:p>
          <a:p>
            <a:pPr indent="0" lvl="0" marL="0" rtl="0" algn="l">
              <a:lnSpc>
                <a:spcPct val="135714"/>
              </a:lnSpc>
              <a:spcBef>
                <a:spcPts val="0"/>
              </a:spcBef>
              <a:spcAft>
                <a:spcPts val="0"/>
              </a:spcAft>
              <a:buNone/>
            </a:pPr>
            <a:r>
              <a:rPr b="1" lang="es" sz="1450">
                <a:solidFill>
                  <a:srgbClr val="212121"/>
                </a:solidFill>
                <a:highlight>
                  <a:srgbClr val="FFFFFF"/>
                </a:highlight>
                <a:latin typeface="Courier New"/>
                <a:ea typeface="Courier New"/>
                <a:cs typeface="Courier New"/>
                <a:sym typeface="Courier New"/>
              </a:rPr>
              <a:t>“Ubisoft disappointing us as always. It's just a bad GTA copy but with hackers and full of bugs”</a:t>
            </a:r>
            <a:endParaRPr sz="16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